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Ecba8lwDmWcHT4DiFWYaQdrBX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open source</a:t>
            </a:r>
            <a:endParaRPr/>
          </a:p>
          <a:p>
            <a:pPr indent="0" lvl="0" marL="0" rtl="0" algn="l">
              <a:lnSpc>
                <a:spcPct val="100000"/>
              </a:lnSpc>
              <a:spcBef>
                <a:spcPts val="0"/>
              </a:spcBef>
              <a:spcAft>
                <a:spcPts val="0"/>
              </a:spcAft>
              <a:buSzPts val="1400"/>
              <a:buNone/>
            </a:pPr>
            <a:r>
              <a:rPr lang="en-US"/>
              <a:t>a lot of features and options</a:t>
            </a:r>
            <a:endParaRPr/>
          </a:p>
        </p:txBody>
      </p:sp>
      <p:sp>
        <p:nvSpPr>
          <p:cNvPr id="161" name="Google Shape;16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c58cfb39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6c58cfb39e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6c58cfb39e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a9454bf28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7a9454bf28_2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7a9454bf28_2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Explain the difference between this simulation and that from last time</a:t>
            </a:r>
            <a:endParaRPr/>
          </a:p>
        </p:txBody>
      </p:sp>
      <p:sp>
        <p:nvSpPr>
          <p:cNvPr id="185" name="Google Shape;18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c58cfb39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6c58cfb39e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6c58cfb39e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c58cfb39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6c58cfb39e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Histogram</a:t>
            </a:r>
            <a:endParaRPr/>
          </a:p>
        </p:txBody>
      </p:sp>
      <p:sp>
        <p:nvSpPr>
          <p:cNvPr id="200" name="Google Shape;200;g6c58cfb39e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58cfb39e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6c58cfb39e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6c58cfb39e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19" name="Google Shape;21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26" name="Google Shape;22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36" name="Google Shape;23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c58cfb39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6c58cfb39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problem in real life</a:t>
            </a:r>
            <a:endParaRPr/>
          </a:p>
        </p:txBody>
      </p:sp>
      <p:sp>
        <p:nvSpPr>
          <p:cNvPr id="93" name="Google Shape;93;g6c58cfb39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45" name="Google Shape;24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Mention that standard deviation is also reduced, showing fairness!!!</a:t>
            </a:r>
            <a:endParaRPr/>
          </a:p>
        </p:txBody>
      </p:sp>
      <p:sp>
        <p:nvSpPr>
          <p:cNvPr id="254" name="Google Shape;25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63" name="Google Shape;26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a9454bf2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7a9454bf28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7a9454bf28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is a screenshot the crossroad model that we designed in our simulation tool.</a:t>
            </a:r>
            <a:endParaRPr/>
          </a:p>
          <a:p>
            <a:pPr indent="0" lvl="0" marL="0" rtl="0" algn="l">
              <a:lnSpc>
                <a:spcPct val="100000"/>
              </a:lnSpc>
              <a:spcBef>
                <a:spcPts val="0"/>
              </a:spcBef>
              <a:spcAft>
                <a:spcPts val="0"/>
              </a:spcAft>
              <a:buSzPts val="1400"/>
              <a:buNone/>
            </a:pPr>
            <a:r>
              <a:rPr lang="en-US"/>
              <a:t>ped crossing</a:t>
            </a:r>
            <a:endParaRPr/>
          </a:p>
          <a:p>
            <a:pPr indent="0" lvl="0" marL="0" rtl="0" algn="l">
              <a:lnSpc>
                <a:spcPct val="100000"/>
              </a:lnSpc>
              <a:spcBef>
                <a:spcPts val="0"/>
              </a:spcBef>
              <a:spcAft>
                <a:spcPts val="0"/>
              </a:spcAft>
              <a:buSzPts val="1400"/>
              <a:buNone/>
            </a:pPr>
            <a:r>
              <a:rPr lang="en-US"/>
              <a:t>16 </a:t>
            </a:r>
            <a:r>
              <a:rPr lang="en-US"/>
              <a:t>lanes including pedestrian crossing</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c58cfb39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6c58cfb39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fixed period traffic light</a:t>
            </a:r>
            <a:endParaRPr/>
          </a:p>
          <a:p>
            <a:pPr indent="0" lvl="0" marL="0" rtl="0" algn="l">
              <a:lnSpc>
                <a:spcPct val="100000"/>
              </a:lnSpc>
              <a:spcBef>
                <a:spcPts val="0"/>
              </a:spcBef>
              <a:spcAft>
                <a:spcPts val="0"/>
              </a:spcAft>
              <a:buSzPts val="1400"/>
              <a:buNone/>
            </a:pPr>
            <a:r>
              <a:rPr lang="en-US"/>
              <a:t>fixed length of a phase</a:t>
            </a:r>
            <a:endParaRPr/>
          </a:p>
          <a:p>
            <a:pPr indent="0" lvl="0" marL="0" rtl="0" algn="l">
              <a:lnSpc>
                <a:spcPct val="100000"/>
              </a:lnSpc>
              <a:spcBef>
                <a:spcPts val="0"/>
              </a:spcBef>
              <a:spcAft>
                <a:spcPts val="0"/>
              </a:spcAft>
              <a:buSzPts val="1400"/>
              <a:buNone/>
            </a:pPr>
            <a:r>
              <a:rPr lang="en-US"/>
              <a:t>fixed states in a phase</a:t>
            </a:r>
            <a:endParaRPr/>
          </a:p>
          <a:p>
            <a:pPr indent="0" lvl="0" marL="0" rtl="0" algn="l">
              <a:lnSpc>
                <a:spcPct val="100000"/>
              </a:lnSpc>
              <a:spcBef>
                <a:spcPts val="0"/>
              </a:spcBef>
              <a:spcAft>
                <a:spcPts val="0"/>
              </a:spcAft>
              <a:buSzPts val="1400"/>
              <a:buNone/>
            </a:pPr>
            <a:r>
              <a:rPr lang="en-US"/>
              <a:t>a step further, break the two fixed concept</a:t>
            </a:r>
            <a:endParaRPr/>
          </a:p>
          <a:p>
            <a:pPr indent="0" lvl="0" marL="0" rtl="0" algn="l">
              <a:lnSpc>
                <a:spcPct val="100000"/>
              </a:lnSpc>
              <a:spcBef>
                <a:spcPts val="0"/>
              </a:spcBef>
              <a:spcAft>
                <a:spcPts val="0"/>
              </a:spcAft>
              <a:buSzPts val="1400"/>
              <a:buNone/>
            </a:pPr>
            <a:r>
              <a:rPr lang="en-US"/>
              <a:t>Exploit the concept of mutual exclusiveness</a:t>
            </a:r>
            <a:endParaRPr/>
          </a:p>
          <a:p>
            <a:pPr indent="0" lvl="0" marL="0" rtl="0" algn="l">
              <a:lnSpc>
                <a:spcPct val="100000"/>
              </a:lnSpc>
              <a:spcBef>
                <a:spcPts val="0"/>
              </a:spcBef>
              <a:spcAft>
                <a:spcPts val="0"/>
              </a:spcAft>
              <a:buSzPts val="1400"/>
              <a:buNone/>
            </a:pPr>
            <a:r>
              <a:rPr lang="en-US"/>
              <a:t>as many lanes as possible at the same time</a:t>
            </a:r>
            <a:endParaRPr/>
          </a:p>
        </p:txBody>
      </p:sp>
      <p:sp>
        <p:nvSpPr>
          <p:cNvPr id="108" name="Google Shape;108;g6c58cfb39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1" name="Google Shape;12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c58cfb39e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6c58cfb39e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9" name="Google Shape;129;g6c58cfb39e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58cfb39e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6c58cfb39e_1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37" name="Google Shape;137;g6c58cfb39e_1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c58cfb39e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6c58cfb39e_1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5" name="Google Shape;145;g6c58cfb39e_1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c58cfb39e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6c58cfb39e_1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3" name="Google Shape;153;g6c58cfb39e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5" name="Shape 15"/>
        <p:cNvGrpSpPr/>
        <p:nvPr/>
      </p:nvGrpSpPr>
      <p:grpSpPr>
        <a:xfrm>
          <a:off x="0" y="0"/>
          <a:ext cx="0" cy="0"/>
          <a:chOff x="0" y="0"/>
          <a:chExt cx="0" cy="0"/>
        </a:xfrm>
      </p:grpSpPr>
      <p:sp>
        <p:nvSpPr>
          <p:cNvPr id="16" name="Google Shape;16;p12"/>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2"/>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3"/>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1" y="1709742"/>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4"/>
          <p:cNvSpPr txBox="1"/>
          <p:nvPr>
            <p:ph idx="1" type="body"/>
          </p:nvPr>
        </p:nvSpPr>
        <p:spPr>
          <a:xfrm>
            <a:off x="831851" y="4589467"/>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6"/>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p:nvPr>
            <p:ph idx="2" type="pic"/>
          </p:nvPr>
        </p:nvSpPr>
        <p:spPr>
          <a:xfrm>
            <a:off x="5183188" y="987429"/>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9"/>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4"/>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4"/>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
          <p:cNvSpPr txBox="1"/>
          <p:nvPr/>
        </p:nvSpPr>
        <p:spPr>
          <a:xfrm>
            <a:off x="0" y="1618781"/>
            <a:ext cx="12080629"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A Traffic Light Scheduling System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——to reduce the waiting time of vehicles and pedestrians</a:t>
            </a:r>
            <a:endParaRPr b="0" i="0" sz="3600" u="none" cap="none" strike="noStrike">
              <a:solidFill>
                <a:schemeClr val="dk1"/>
              </a:solidFill>
              <a:latin typeface="Calibri"/>
              <a:ea typeface="Calibri"/>
              <a:cs typeface="Calibri"/>
              <a:sym typeface="Calibri"/>
            </a:endParaRPr>
          </a:p>
        </p:txBody>
      </p:sp>
      <p:sp>
        <p:nvSpPr>
          <p:cNvPr id="89" name="Google Shape;89;p1"/>
          <p:cNvSpPr txBox="1"/>
          <p:nvPr/>
        </p:nvSpPr>
        <p:spPr>
          <a:xfrm>
            <a:off x="3332283" y="3914924"/>
            <a:ext cx="528417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Chenkai Shao</a:t>
            </a:r>
            <a:r>
              <a:rPr b="0" i="0" lang="en-US" sz="2000" u="none" cap="none" strike="noStrike">
                <a:solidFill>
                  <a:schemeClr val="dk1"/>
                </a:solidFill>
                <a:latin typeface="Calibri"/>
                <a:ea typeface="Calibri"/>
                <a:cs typeface="Calibri"/>
                <a:sym typeface="Calibri"/>
              </a:rPr>
              <a:t>, </a:t>
            </a:r>
            <a:r>
              <a:rPr b="1" i="0" lang="en-US" sz="2000" u="none" cap="none" strike="noStrike">
                <a:solidFill>
                  <a:schemeClr val="dk1"/>
                </a:solidFill>
                <a:latin typeface="Calibri"/>
                <a:ea typeface="Calibri"/>
                <a:cs typeface="Calibri"/>
                <a:sym typeface="Calibri"/>
              </a:rPr>
              <a:t>Suyang Hu, Siyuan Zheng</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Department of Computer Science and Engineering</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December 11, 2019</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ppt_w</p:attrName>
                                        </p:attrNameLst>
                                      </p:cBhvr>
                                      <p:tavLst>
                                        <p:tav fmla="" tm="0">
                                          <p:val>
                                            <p:strVal val="0"/>
                                          </p:val>
                                        </p:tav>
                                        <p:tav fmla="" tm="100000">
                                          <p:val>
                                            <p:strVal val="#ppt_w"/>
                                          </p:val>
                                        </p:tav>
                                      </p:tavLst>
                                    </p:anim>
                                    <p:anim calcmode="lin" valueType="num">
                                      <p:cBhvr additive="base">
                                        <p:cTn dur="500"/>
                                        <p:tgtEl>
                                          <p:spTgt spid="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5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5"/>
          <p:cNvSpPr/>
          <p:nvPr/>
        </p:nvSpPr>
        <p:spPr>
          <a:xfrm>
            <a:off x="1" y="1"/>
            <a:ext cx="3727939" cy="536331"/>
          </a:xfrm>
          <a:prstGeom prst="rect">
            <a:avLst/>
          </a:prstGeom>
          <a:solidFill>
            <a:srgbClr val="F8DA90">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Simulation </a:t>
            </a:r>
            <a:r>
              <a:rPr b="1" lang="en-US" sz="2400">
                <a:solidFill>
                  <a:schemeClr val="dk1"/>
                </a:solidFill>
                <a:latin typeface="Calibri"/>
                <a:ea typeface="Calibri"/>
                <a:cs typeface="Calibri"/>
                <a:sym typeface="Calibri"/>
              </a:rPr>
              <a:t>Environment</a:t>
            </a:r>
            <a:endParaRPr b="1" i="0" sz="2400" u="none" cap="none" strike="noStrike">
              <a:solidFill>
                <a:schemeClr val="dk1"/>
              </a:solidFill>
              <a:latin typeface="Calibri"/>
              <a:ea typeface="Calibri"/>
              <a:cs typeface="Calibri"/>
              <a:sym typeface="Calibri"/>
            </a:endParaRPr>
          </a:p>
        </p:txBody>
      </p:sp>
      <p:sp>
        <p:nvSpPr>
          <p:cNvPr id="164" name="Google Shape;164;p5"/>
          <p:cNvSpPr txBox="1"/>
          <p:nvPr/>
        </p:nvSpPr>
        <p:spPr>
          <a:xfrm>
            <a:off x="3520025" y="1167150"/>
            <a:ext cx="8045400" cy="4523700"/>
          </a:xfrm>
          <a:prstGeom prst="rect">
            <a:avLst/>
          </a:prstGeom>
          <a:noFill/>
          <a:ln>
            <a:noFill/>
          </a:ln>
        </p:spPr>
        <p:txBody>
          <a:bodyPr anchorCtr="0" anchor="t" bIns="45700" lIns="91425" spcFirstLastPara="1" rIns="91425" wrap="square" tIns="45700">
            <a:spAutoFit/>
          </a:bodyPr>
          <a:lstStyle/>
          <a:p>
            <a:pPr indent="457200" lvl="0" marL="0" marR="0" rtl="0" algn="l">
              <a:lnSpc>
                <a:spcPct val="2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We use the </a:t>
            </a:r>
            <a:r>
              <a:rPr b="1" i="0" lang="en-US" sz="2400" u="none" cap="none" strike="noStrike">
                <a:solidFill>
                  <a:schemeClr val="dk1"/>
                </a:solidFill>
                <a:latin typeface="Calibri"/>
                <a:ea typeface="Calibri"/>
                <a:cs typeface="Calibri"/>
                <a:sym typeface="Calibri"/>
              </a:rPr>
              <a:t>SUMO</a:t>
            </a:r>
            <a:r>
              <a:rPr b="0" i="0" lang="en-US" sz="2400" u="none" cap="none" strike="noStrike">
                <a:solidFill>
                  <a:schemeClr val="dk1"/>
                </a:solidFill>
                <a:latin typeface="Calibri"/>
                <a:ea typeface="Calibri"/>
                <a:cs typeface="Calibri"/>
                <a:sym typeface="Calibri"/>
              </a:rPr>
              <a:t> platform to conduct simulation for our algorithm, in which information of roads, pedestrians, vehicles and traffic lights are configured. Python scripts can be used to obtain and control simulation status interactively. By implementing out proposed scheduling algorithm in the python scripts, we can decide the state of every traffic light at each time instant.</a:t>
            </a:r>
            <a:endParaRPr b="0" i="0" sz="2400" u="none" cap="none" strike="noStrike">
              <a:solidFill>
                <a:schemeClr val="dk1"/>
              </a:solidFill>
              <a:latin typeface="Calibri"/>
              <a:ea typeface="Calibri"/>
              <a:cs typeface="Calibri"/>
              <a:sym typeface="Calibri"/>
            </a:endParaRPr>
          </a:p>
        </p:txBody>
      </p:sp>
      <p:pic>
        <p:nvPicPr>
          <p:cNvPr id="165" name="Google Shape;165;p5"/>
          <p:cNvPicPr preferRelativeResize="0"/>
          <p:nvPr/>
        </p:nvPicPr>
        <p:blipFill>
          <a:blip r:embed="rId3">
            <a:alphaModFix/>
          </a:blip>
          <a:stretch>
            <a:fillRect/>
          </a:stretch>
        </p:blipFill>
        <p:spPr>
          <a:xfrm>
            <a:off x="628475" y="2374869"/>
            <a:ext cx="2579525" cy="2561166"/>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g6c58cfb39e_0_69"/>
          <p:cNvSpPr/>
          <p:nvPr/>
        </p:nvSpPr>
        <p:spPr>
          <a:xfrm>
            <a:off x="1" y="1"/>
            <a:ext cx="3727800" cy="5364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Simulation </a:t>
            </a:r>
            <a:r>
              <a:rPr b="1" lang="en-US" sz="2400">
                <a:solidFill>
                  <a:schemeClr val="dk1"/>
                </a:solidFill>
                <a:latin typeface="Calibri"/>
                <a:ea typeface="Calibri"/>
                <a:cs typeface="Calibri"/>
                <a:sym typeface="Calibri"/>
              </a:rPr>
              <a:t>Environment</a:t>
            </a:r>
            <a:endParaRPr b="1" i="0" sz="2400" u="none" cap="none" strike="noStrike">
              <a:solidFill>
                <a:schemeClr val="dk1"/>
              </a:solidFill>
              <a:latin typeface="Calibri"/>
              <a:ea typeface="Calibri"/>
              <a:cs typeface="Calibri"/>
              <a:sym typeface="Calibri"/>
            </a:endParaRPr>
          </a:p>
        </p:txBody>
      </p:sp>
      <p:sp>
        <p:nvSpPr>
          <p:cNvPr id="172" name="Google Shape;172;g6c58cfb39e_0_69"/>
          <p:cNvSpPr txBox="1"/>
          <p:nvPr/>
        </p:nvSpPr>
        <p:spPr>
          <a:xfrm>
            <a:off x="3520025" y="1167150"/>
            <a:ext cx="8045400" cy="4523700"/>
          </a:xfrm>
          <a:prstGeom prst="rect">
            <a:avLst/>
          </a:prstGeom>
          <a:noFill/>
          <a:ln>
            <a:noFill/>
          </a:ln>
        </p:spPr>
        <p:txBody>
          <a:bodyPr anchorCtr="0" anchor="t" bIns="45700" lIns="91425" spcFirstLastPara="1" rIns="91425" wrap="square" tIns="45700">
            <a:noAutofit/>
          </a:bodyPr>
          <a:lstStyle/>
          <a:p>
            <a:pPr indent="45720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73" name="Google Shape;173;g6c58cfb39e_0_69"/>
          <p:cNvPicPr preferRelativeResize="0"/>
          <p:nvPr/>
        </p:nvPicPr>
        <p:blipFill>
          <a:blip r:embed="rId3">
            <a:alphaModFix/>
          </a:blip>
          <a:stretch>
            <a:fillRect/>
          </a:stretch>
        </p:blipFill>
        <p:spPr>
          <a:xfrm>
            <a:off x="628475" y="2374869"/>
            <a:ext cx="2579525" cy="2561166"/>
          </a:xfrm>
          <a:prstGeom prst="rect">
            <a:avLst/>
          </a:prstGeom>
          <a:noFill/>
          <a:ln>
            <a:noFill/>
          </a:ln>
        </p:spPr>
      </p:pic>
      <p:pic>
        <p:nvPicPr>
          <p:cNvPr id="174" name="Google Shape;174;g6c58cfb39e_0_69"/>
          <p:cNvPicPr preferRelativeResize="0"/>
          <p:nvPr/>
        </p:nvPicPr>
        <p:blipFill rotWithShape="1">
          <a:blip r:embed="rId4">
            <a:alphaModFix/>
          </a:blip>
          <a:srcRect b="32634" l="2457" r="38468" t="38652"/>
          <a:stretch/>
        </p:blipFill>
        <p:spPr>
          <a:xfrm>
            <a:off x="3947650" y="1065996"/>
            <a:ext cx="7513799" cy="4726000"/>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g7a9454bf28_2_16"/>
          <p:cNvSpPr/>
          <p:nvPr/>
        </p:nvSpPr>
        <p:spPr>
          <a:xfrm>
            <a:off x="0" y="0"/>
            <a:ext cx="5502600" cy="536400"/>
          </a:xfrm>
          <a:prstGeom prst="rect">
            <a:avLst/>
          </a:prstGeom>
          <a:solidFill>
            <a:srgbClr val="F8DA90">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Simulation </a:t>
            </a:r>
            <a:r>
              <a:rPr b="1" lang="en-US" sz="2400">
                <a:solidFill>
                  <a:schemeClr val="dk1"/>
                </a:solidFill>
                <a:latin typeface="Calibri"/>
                <a:ea typeface="Calibri"/>
                <a:cs typeface="Calibri"/>
                <a:sym typeface="Calibri"/>
              </a:rPr>
              <a:t>of Fixed Period Traffic Light</a:t>
            </a:r>
            <a:endParaRPr/>
          </a:p>
        </p:txBody>
      </p:sp>
      <p:pic>
        <p:nvPicPr>
          <p:cNvPr id="181" name="Google Shape;181;g7a9454bf28_2_16"/>
          <p:cNvPicPr preferRelativeResize="0"/>
          <p:nvPr/>
        </p:nvPicPr>
        <p:blipFill rotWithShape="1">
          <a:blip r:embed="rId3">
            <a:alphaModFix/>
          </a:blip>
          <a:srcRect b="0" l="0" r="0" t="0"/>
          <a:stretch/>
        </p:blipFill>
        <p:spPr>
          <a:xfrm>
            <a:off x="152400" y="688801"/>
            <a:ext cx="11711594" cy="6016797"/>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6"/>
          <p:cNvSpPr/>
          <p:nvPr/>
        </p:nvSpPr>
        <p:spPr>
          <a:xfrm>
            <a:off x="0" y="0"/>
            <a:ext cx="7768500" cy="536400"/>
          </a:xfrm>
          <a:prstGeom prst="rect">
            <a:avLst/>
          </a:prstGeom>
          <a:solidFill>
            <a:srgbClr val="F8DA90">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Simulation </a:t>
            </a:r>
            <a:r>
              <a:rPr b="1" lang="en-US" sz="2400">
                <a:solidFill>
                  <a:schemeClr val="dk1"/>
                </a:solidFill>
                <a:latin typeface="Calibri"/>
                <a:ea typeface="Calibri"/>
                <a:cs typeface="Calibri"/>
                <a:sym typeface="Calibri"/>
              </a:rPr>
              <a:t>of Our Traffic Light Scheduling Algorithm</a:t>
            </a:r>
            <a:endParaRPr/>
          </a:p>
        </p:txBody>
      </p:sp>
      <p:pic>
        <p:nvPicPr>
          <p:cNvPr id="188" name="Google Shape;188;p6"/>
          <p:cNvPicPr preferRelativeResize="0"/>
          <p:nvPr/>
        </p:nvPicPr>
        <p:blipFill>
          <a:blip r:embed="rId3">
            <a:alphaModFix/>
          </a:blip>
          <a:stretch>
            <a:fillRect/>
          </a:stretch>
        </p:blipFill>
        <p:spPr>
          <a:xfrm>
            <a:off x="152400" y="688800"/>
            <a:ext cx="11804564" cy="6016799"/>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g6c58cfb39e_0_40"/>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Fairness</a:t>
            </a:r>
            <a:endParaRPr b="1" i="0" sz="3600" u="none" cap="none" strike="noStrike">
              <a:solidFill>
                <a:schemeClr val="dk1"/>
              </a:solidFill>
              <a:latin typeface="Calibri"/>
              <a:ea typeface="Calibri"/>
              <a:cs typeface="Calibri"/>
              <a:sym typeface="Calibri"/>
            </a:endParaRPr>
          </a:p>
        </p:txBody>
      </p:sp>
      <p:sp>
        <p:nvSpPr>
          <p:cNvPr id="195" name="Google Shape;195;g6c58cfb39e_0_40"/>
          <p:cNvSpPr txBox="1"/>
          <p:nvPr/>
        </p:nvSpPr>
        <p:spPr>
          <a:xfrm>
            <a:off x="7768350" y="1008125"/>
            <a:ext cx="3520200" cy="52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The time loss (time lost in low speed, not necessarily completely stopped) of the infrequent vehicles in north and south are fairly low.</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5.54 sec</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3.91 sec</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6.47 sec</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2.82 sec</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4.89 sec</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b="1" lang="en-US" sz="2400">
                <a:latin typeface="Calibri"/>
                <a:ea typeface="Calibri"/>
                <a:cs typeface="Calibri"/>
                <a:sym typeface="Calibri"/>
              </a:rPr>
              <a:t>Not blocked at all</a:t>
            </a:r>
            <a:endParaRPr b="1"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196" name="Google Shape;196;g6c58cfb39e_0_40"/>
          <p:cNvPicPr preferRelativeResize="0"/>
          <p:nvPr/>
        </p:nvPicPr>
        <p:blipFill>
          <a:blip r:embed="rId3">
            <a:alphaModFix/>
          </a:blip>
          <a:stretch>
            <a:fillRect/>
          </a:stretch>
        </p:blipFill>
        <p:spPr>
          <a:xfrm>
            <a:off x="152400" y="1715737"/>
            <a:ext cx="7463550" cy="3804180"/>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6c58cfb39e_0_47"/>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Fairness</a:t>
            </a:r>
            <a:endParaRPr b="1" i="0" sz="3600" u="none" cap="none" strike="noStrike">
              <a:solidFill>
                <a:schemeClr val="dk1"/>
              </a:solidFill>
              <a:latin typeface="Calibri"/>
              <a:ea typeface="Calibri"/>
              <a:cs typeface="Calibri"/>
              <a:sym typeface="Calibri"/>
            </a:endParaRPr>
          </a:p>
        </p:txBody>
      </p:sp>
      <p:pic>
        <p:nvPicPr>
          <p:cNvPr id="203" name="Google Shape;203;g6c58cfb39e_0_47"/>
          <p:cNvPicPr preferRelativeResize="0"/>
          <p:nvPr/>
        </p:nvPicPr>
        <p:blipFill>
          <a:blip r:embed="rId3">
            <a:alphaModFix/>
          </a:blip>
          <a:stretch>
            <a:fillRect/>
          </a:stretch>
        </p:blipFill>
        <p:spPr>
          <a:xfrm>
            <a:off x="1255775" y="2126028"/>
            <a:ext cx="4875387" cy="2985448"/>
          </a:xfrm>
          <a:prstGeom prst="rect">
            <a:avLst/>
          </a:prstGeom>
          <a:noFill/>
          <a:ln>
            <a:noFill/>
          </a:ln>
        </p:spPr>
      </p:pic>
      <p:pic>
        <p:nvPicPr>
          <p:cNvPr id="204" name="Google Shape;204;g6c58cfb39e_0_47"/>
          <p:cNvPicPr preferRelativeResize="0"/>
          <p:nvPr/>
        </p:nvPicPr>
        <p:blipFill>
          <a:blip r:embed="rId4">
            <a:alphaModFix/>
          </a:blip>
          <a:stretch>
            <a:fillRect/>
          </a:stretch>
        </p:blipFill>
        <p:spPr>
          <a:xfrm>
            <a:off x="6189987" y="319251"/>
            <a:ext cx="4746238" cy="4792225"/>
          </a:xfrm>
          <a:prstGeom prst="rect">
            <a:avLst/>
          </a:prstGeom>
          <a:noFill/>
          <a:ln>
            <a:noFill/>
          </a:ln>
        </p:spPr>
      </p:pic>
      <p:sp>
        <p:nvSpPr>
          <p:cNvPr id="205" name="Google Shape;205;g6c58cfb39e_0_47"/>
          <p:cNvSpPr txBox="1"/>
          <p:nvPr/>
        </p:nvSpPr>
        <p:spPr>
          <a:xfrm>
            <a:off x="2872675" y="5192400"/>
            <a:ext cx="17667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Our Algorithm</a:t>
            </a:r>
            <a:endParaRPr sz="1800">
              <a:latin typeface="Calibri"/>
              <a:ea typeface="Calibri"/>
              <a:cs typeface="Calibri"/>
              <a:sym typeface="Calibri"/>
            </a:endParaRPr>
          </a:p>
        </p:txBody>
      </p:sp>
      <p:sp>
        <p:nvSpPr>
          <p:cNvPr id="206" name="Google Shape;206;g6c58cfb39e_0_47"/>
          <p:cNvSpPr/>
          <p:nvPr/>
        </p:nvSpPr>
        <p:spPr>
          <a:xfrm>
            <a:off x="3978575" y="2126025"/>
            <a:ext cx="660900" cy="36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6c58cfb39e_0_47"/>
          <p:cNvSpPr/>
          <p:nvPr/>
        </p:nvSpPr>
        <p:spPr>
          <a:xfrm>
            <a:off x="8810850" y="403750"/>
            <a:ext cx="660900" cy="36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6c58cfb39e_0_47"/>
          <p:cNvSpPr txBox="1"/>
          <p:nvPr/>
        </p:nvSpPr>
        <p:spPr>
          <a:xfrm>
            <a:off x="7544800" y="5192400"/>
            <a:ext cx="2691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Fixed Period Traffic Light</a:t>
            </a:r>
            <a:endParaRPr sz="1800">
              <a:latin typeface="Calibri"/>
              <a:ea typeface="Calibri"/>
              <a:cs typeface="Calibri"/>
              <a:sym typeface="Calibri"/>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6c58cfb39e_0_55"/>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Fairness: How</a:t>
            </a:r>
            <a:endParaRPr b="1" i="0" sz="3600" u="none" cap="none" strike="noStrike">
              <a:solidFill>
                <a:schemeClr val="dk1"/>
              </a:solidFill>
              <a:latin typeface="Calibri"/>
              <a:ea typeface="Calibri"/>
              <a:cs typeface="Calibri"/>
              <a:sym typeface="Calibri"/>
            </a:endParaRPr>
          </a:p>
        </p:txBody>
      </p:sp>
      <p:sp>
        <p:nvSpPr>
          <p:cNvPr id="215" name="Google Shape;215;g6c58cfb39e_0_55"/>
          <p:cNvSpPr txBox="1"/>
          <p:nvPr/>
        </p:nvSpPr>
        <p:spPr>
          <a:xfrm>
            <a:off x="2198325" y="1402625"/>
            <a:ext cx="7768500" cy="4356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Non-linear increase of </a:t>
            </a:r>
            <a:r>
              <a:rPr lang="en-US" sz="3000">
                <a:latin typeface="Calibri"/>
                <a:ea typeface="Calibri"/>
                <a:cs typeface="Calibri"/>
                <a:sym typeface="Calibri"/>
              </a:rPr>
              <a:t>penalty</a:t>
            </a:r>
            <a:r>
              <a:rPr lang="en-US" sz="3000">
                <a:latin typeface="Calibri"/>
                <a:ea typeface="Calibri"/>
                <a:cs typeface="Calibri"/>
                <a:sym typeface="Calibri"/>
              </a:rPr>
              <a:t> over time</a:t>
            </a:r>
            <a:endParaRPr sz="3000">
              <a:latin typeface="Calibri"/>
              <a:ea typeface="Calibri"/>
              <a:cs typeface="Calibri"/>
              <a:sym typeface="Calibri"/>
            </a:endParaRPr>
          </a:p>
          <a:p>
            <a:pPr indent="457200" lvl="0" marL="0" rtl="0" algn="l">
              <a:spcBef>
                <a:spcPts val="0"/>
              </a:spcBef>
              <a:spcAft>
                <a:spcPts val="0"/>
              </a:spcAft>
              <a:buNone/>
            </a:pPr>
            <a:r>
              <a:t/>
            </a:r>
            <a:endParaRPr sz="3000">
              <a:latin typeface="Calibri"/>
              <a:ea typeface="Calibri"/>
              <a:cs typeface="Calibri"/>
              <a:sym typeface="Calibri"/>
            </a:endParaRPr>
          </a:p>
          <a:p>
            <a:pPr indent="457200" lvl="0" marL="0" rtl="0" algn="l">
              <a:spcBef>
                <a:spcPts val="0"/>
              </a:spcBef>
              <a:spcAft>
                <a:spcPts val="0"/>
              </a:spcAft>
              <a:buNone/>
            </a:pPr>
            <a:r>
              <a:rPr lang="en-US" sz="3000">
                <a:latin typeface="Calibri"/>
                <a:ea typeface="Calibri"/>
                <a:cs typeface="Calibri"/>
                <a:sym typeface="Calibri"/>
              </a:rPr>
              <a:t>Penalty</a:t>
            </a:r>
            <a:r>
              <a:rPr lang="en-US" sz="3000">
                <a:latin typeface="Calibri"/>
                <a:ea typeface="Calibri"/>
                <a:cs typeface="Calibri"/>
                <a:sym typeface="Calibri"/>
              </a:rPr>
              <a:t>(i + 1) = </a:t>
            </a:r>
            <a:r>
              <a:rPr lang="en-US" sz="3000">
                <a:latin typeface="Calibri"/>
                <a:ea typeface="Calibri"/>
                <a:cs typeface="Calibri"/>
                <a:sym typeface="Calibri"/>
              </a:rPr>
              <a:t>Penalty</a:t>
            </a:r>
            <a:r>
              <a:rPr lang="en-US" sz="3000">
                <a:latin typeface="Calibri"/>
                <a:ea typeface="Calibri"/>
                <a:cs typeface="Calibri"/>
                <a:sym typeface="Calibri"/>
              </a:rPr>
              <a:t>(i) * (</a:t>
            </a:r>
            <a:r>
              <a:rPr lang="en-US" sz="3000">
                <a:latin typeface="Calibri"/>
                <a:ea typeface="Calibri"/>
                <a:cs typeface="Calibri"/>
                <a:sym typeface="Calibri"/>
              </a:rPr>
              <a:t>Penalty</a:t>
            </a:r>
            <a:r>
              <a:rPr lang="en-US" sz="3000">
                <a:latin typeface="Calibri"/>
                <a:ea typeface="Calibri"/>
                <a:cs typeface="Calibri"/>
                <a:sym typeface="Calibri"/>
              </a:rPr>
              <a:t>(i) + 1)</a:t>
            </a:r>
            <a:endParaRPr sz="3000">
              <a:latin typeface="Calibri"/>
              <a:ea typeface="Calibri"/>
              <a:cs typeface="Calibri"/>
              <a:sym typeface="Calibri"/>
            </a:endParaRPr>
          </a:p>
          <a:p>
            <a:pPr indent="457200" lvl="0" marL="0" rtl="0" algn="l">
              <a:spcBef>
                <a:spcPts val="0"/>
              </a:spcBef>
              <a:spcAft>
                <a:spcPts val="0"/>
              </a:spcAft>
              <a:buNone/>
            </a:pPr>
            <a:r>
              <a:rPr lang="en-US" sz="3000">
                <a:latin typeface="Calibri"/>
                <a:ea typeface="Calibri"/>
                <a:cs typeface="Calibri"/>
                <a:sym typeface="Calibri"/>
              </a:rPr>
              <a:t>Clear penalty when no car is halted</a:t>
            </a:r>
            <a:endParaRPr sz="3000">
              <a:latin typeface="Calibri"/>
              <a:ea typeface="Calibri"/>
              <a:cs typeface="Calibri"/>
              <a:sym typeface="Calibri"/>
            </a:endParaRPr>
          </a:p>
          <a:p>
            <a:pPr indent="457200" lvl="0" marL="0" rtl="0" algn="l">
              <a:spcBef>
                <a:spcPts val="0"/>
              </a:spcBef>
              <a:spcAft>
                <a:spcPts val="0"/>
              </a:spcAft>
              <a:buNone/>
            </a:pPr>
            <a:r>
              <a:t/>
            </a:r>
            <a:endParaRPr sz="3000">
              <a:latin typeface="Calibri"/>
              <a:ea typeface="Calibri"/>
              <a:cs typeface="Calibri"/>
              <a:sym typeface="Calibri"/>
            </a:endParaRPr>
          </a:p>
          <a:p>
            <a:pPr indent="457200" lvl="0" marL="0" rtl="0" algn="l">
              <a:spcBef>
                <a:spcPts val="0"/>
              </a:spcBef>
              <a:spcAft>
                <a:spcPts val="0"/>
              </a:spcAft>
              <a:buNone/>
            </a:pPr>
            <a:r>
              <a:rPr lang="en-US" sz="3000">
                <a:latin typeface="Calibri"/>
                <a:ea typeface="Calibri"/>
                <a:cs typeface="Calibri"/>
                <a:sym typeface="Calibri"/>
              </a:rPr>
              <a:t>Set penalty to a low level when executed</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4"/>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Design:</a:t>
            </a:r>
            <a:endParaRPr b="1" i="0" sz="2400" u="none" cap="none" strike="noStrike">
              <a:solidFill>
                <a:schemeClr val="dk1"/>
              </a:solidFill>
              <a:latin typeface="Arial"/>
              <a:ea typeface="Arial"/>
              <a:cs typeface="Arial"/>
              <a:sym typeface="Arial"/>
            </a:endParaRPr>
          </a:p>
        </p:txBody>
      </p:sp>
      <p:sp>
        <p:nvSpPr>
          <p:cNvPr id="222" name="Google Shape;222;p24"/>
          <p:cNvSpPr txBox="1"/>
          <p:nvPr/>
        </p:nvSpPr>
        <p:spPr>
          <a:xfrm>
            <a:off x="1147397" y="1250216"/>
            <a:ext cx="9438542" cy="43242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2000" u="none" cap="none" strike="noStrike">
                <a:solidFill>
                  <a:srgbClr val="000000"/>
                </a:solidFill>
                <a:latin typeface="Arial"/>
                <a:ea typeface="Arial"/>
                <a:cs typeface="Arial"/>
                <a:sym typeface="Arial"/>
              </a:rPr>
              <a:t>We conducted the following comparative experiments to evaluate our proposed scheduling algorithm.</a:t>
            </a:r>
            <a:endParaRPr/>
          </a:p>
          <a:p>
            <a:pPr indent="0" lvl="0" marL="0" marR="0" rtl="0" algn="l">
              <a:lnSpc>
                <a:spcPct val="150000"/>
              </a:lnSpc>
              <a:spcBef>
                <a:spcPts val="600"/>
              </a:spcBef>
              <a:spcAft>
                <a:spcPts val="0"/>
              </a:spcAft>
              <a:buNone/>
            </a:pPr>
            <a:r>
              <a:rPr b="0" i="0" lang="en-US" sz="2000" u="none" cap="none" strike="noStrike">
                <a:solidFill>
                  <a:srgbClr val="000000"/>
                </a:solidFill>
                <a:latin typeface="Arial"/>
                <a:ea typeface="Arial"/>
                <a:cs typeface="Arial"/>
                <a:sym typeface="Arial"/>
              </a:rPr>
              <a:t>1. Compare the total waiting time of pedestrians and vehicles with </a:t>
            </a:r>
            <a:r>
              <a:rPr b="1" i="0" lang="en-US" sz="2000" u="none" cap="none" strike="noStrike">
                <a:solidFill>
                  <a:srgbClr val="000000"/>
                </a:solidFill>
              </a:rPr>
              <a:t>different arriving rate</a:t>
            </a:r>
            <a:r>
              <a:rPr b="0" i="0" lang="en-US" sz="2000" u="none" cap="none" strike="noStrike">
                <a:solidFill>
                  <a:srgbClr val="000000"/>
                </a:solidFill>
                <a:latin typeface="Arial"/>
                <a:ea typeface="Arial"/>
                <a:cs typeface="Arial"/>
                <a:sym typeface="Arial"/>
              </a:rPr>
              <a:t> between our algorithm and the default one.</a:t>
            </a:r>
            <a:endParaRPr/>
          </a:p>
          <a:p>
            <a:pPr indent="0" lvl="0" marL="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2. Compare the schedule performance of two algorithms with </a:t>
            </a:r>
            <a:r>
              <a:rPr b="1" i="0" lang="en-US" sz="2000" u="none" cap="none" strike="noStrike">
                <a:solidFill>
                  <a:srgbClr val="000000"/>
                </a:solidFill>
              </a:rPr>
              <a:t>different pedestrians and vehicles ratio</a:t>
            </a:r>
            <a:r>
              <a:rPr b="0" i="0" lang="en-US" sz="2000" u="none" cap="none" strike="noStrike">
                <a:solidFill>
                  <a:srgbClr val="000000"/>
                </a:solidFill>
                <a:latin typeface="Arial"/>
                <a:ea typeface="Arial"/>
                <a:cs typeface="Arial"/>
                <a:sym typeface="Arial"/>
              </a:rPr>
              <a:t>.</a:t>
            </a:r>
            <a:endParaRPr/>
          </a:p>
          <a:p>
            <a:pPr indent="0" lvl="0" marL="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3. Compare the schedule performance of our algorithm with </a:t>
            </a:r>
            <a:r>
              <a:rPr b="1" i="0" lang="en-US" sz="2000" u="none" cap="none" strike="noStrike">
                <a:solidFill>
                  <a:srgbClr val="000000"/>
                </a:solidFill>
              </a:rPr>
              <a:t>different scheduling length</a:t>
            </a:r>
            <a:r>
              <a:rPr b="0" i="0" lang="en-US" sz="2000" u="none" cap="none" strike="noStrike">
                <a:solidFill>
                  <a:srgbClr val="000000"/>
                </a:solidFill>
                <a:latin typeface="Arial"/>
                <a:ea typeface="Arial"/>
                <a:cs typeface="Arial"/>
                <a:sym typeface="Arial"/>
              </a:rPr>
              <a:t> to evaluate its stability.</a:t>
            </a:r>
            <a:endParaRPr/>
          </a:p>
          <a:p>
            <a:pPr indent="0" lvl="0" marL="0" marR="0" rtl="0" algn="l">
              <a:lnSpc>
                <a:spcPct val="150000"/>
              </a:lnSpc>
              <a:spcBef>
                <a:spcPts val="0"/>
              </a:spcBef>
              <a:spcAft>
                <a:spcPts val="0"/>
              </a:spcAft>
              <a:buNone/>
            </a:pPr>
            <a:r>
              <a:rPr b="0" i="0" lang="en-US" sz="2000" u="none" cap="none" strike="noStrike">
                <a:solidFill>
                  <a:srgbClr val="000000"/>
                </a:solidFill>
                <a:latin typeface="Arial"/>
                <a:ea typeface="Arial"/>
                <a:cs typeface="Arial"/>
                <a:sym typeface="Arial"/>
              </a:rPr>
              <a:t>4. Comparing the schedule performance of our algorithm with </a:t>
            </a:r>
            <a:r>
              <a:rPr b="1" i="0" lang="en-US" sz="2000" u="none" cap="none" strike="noStrike">
                <a:solidFill>
                  <a:srgbClr val="000000"/>
                </a:solidFill>
              </a:rPr>
              <a:t>different object densities</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5"/>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Design:</a:t>
            </a:r>
            <a:endParaRPr b="1" i="0" sz="2400" u="none" cap="none" strike="noStrike">
              <a:solidFill>
                <a:schemeClr val="dk1"/>
              </a:solidFill>
              <a:latin typeface="Arial"/>
              <a:ea typeface="Arial"/>
              <a:cs typeface="Arial"/>
              <a:sym typeface="Arial"/>
            </a:endParaRPr>
          </a:p>
        </p:txBody>
      </p:sp>
      <p:grpSp>
        <p:nvGrpSpPr>
          <p:cNvPr id="229" name="Google Shape;229;p25"/>
          <p:cNvGrpSpPr/>
          <p:nvPr/>
        </p:nvGrpSpPr>
        <p:grpSpPr>
          <a:xfrm>
            <a:off x="2603279" y="1072661"/>
            <a:ext cx="6391958" cy="4888524"/>
            <a:chOff x="1964346" y="1186594"/>
            <a:chExt cx="6438900" cy="4924425"/>
          </a:xfrm>
        </p:grpSpPr>
        <p:pic>
          <p:nvPicPr>
            <p:cNvPr id="230" name="Google Shape;230;p25"/>
            <p:cNvPicPr preferRelativeResize="0"/>
            <p:nvPr/>
          </p:nvPicPr>
          <p:blipFill rotWithShape="1">
            <a:blip r:embed="rId3">
              <a:alphaModFix/>
            </a:blip>
            <a:srcRect b="0" l="0" r="0" t="0"/>
            <a:stretch/>
          </p:blipFill>
          <p:spPr>
            <a:xfrm>
              <a:off x="1964346" y="1186594"/>
              <a:ext cx="6438900" cy="4924425"/>
            </a:xfrm>
            <a:prstGeom prst="rect">
              <a:avLst/>
            </a:prstGeom>
            <a:noFill/>
            <a:ln>
              <a:noFill/>
            </a:ln>
          </p:spPr>
        </p:pic>
        <p:sp>
          <p:nvSpPr>
            <p:cNvPr id="231" name="Google Shape;231;p25"/>
            <p:cNvSpPr/>
            <p:nvPr/>
          </p:nvSpPr>
          <p:spPr>
            <a:xfrm rot="5400000">
              <a:off x="4821114" y="-1113692"/>
              <a:ext cx="496765" cy="6003682"/>
            </a:xfrm>
            <a:prstGeom prst="leftBrace">
              <a:avLst>
                <a:gd fmla="val 8333" name="adj1"/>
                <a:gd fmla="val 50000" name="adj2"/>
              </a:avLst>
            </a:prstGeom>
            <a:noFill/>
            <a:ln cap="flat" cmpd="sng" w="19050">
              <a:solidFill>
                <a:srgbClr val="5597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32" name="Google Shape;232;p25"/>
            <p:cNvSpPr txBox="1"/>
            <p:nvPr/>
          </p:nvSpPr>
          <p:spPr>
            <a:xfrm>
              <a:off x="4015976" y="1186594"/>
              <a:ext cx="23356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Scheduling time length</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6"/>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Evaluation:</a:t>
            </a:r>
            <a:endParaRPr b="1" i="0" sz="2400" u="none" cap="none" strike="noStrike">
              <a:solidFill>
                <a:schemeClr val="dk1"/>
              </a:solidFill>
              <a:latin typeface="Arial"/>
              <a:ea typeface="Arial"/>
              <a:cs typeface="Arial"/>
              <a:sym typeface="Arial"/>
            </a:endParaRPr>
          </a:p>
        </p:txBody>
      </p:sp>
      <p:sp>
        <p:nvSpPr>
          <p:cNvPr id="239" name="Google Shape;239;p26"/>
          <p:cNvSpPr txBox="1"/>
          <p:nvPr/>
        </p:nvSpPr>
        <p:spPr>
          <a:xfrm>
            <a:off x="1169376" y="5277094"/>
            <a:ext cx="9689123" cy="923330"/>
          </a:xfrm>
          <a:prstGeom prst="rect">
            <a:avLst/>
          </a:prstGeom>
          <a:noFill/>
          <a:ln>
            <a:noFill/>
          </a:ln>
        </p:spPr>
        <p:txBody>
          <a:bodyPr anchorCtr="0" anchor="t" bIns="45700" lIns="91425" spcFirstLastPara="1" rIns="91425" wrap="square" tIns="45700">
            <a:spAutoFit/>
          </a:bodyPr>
          <a:lstStyle/>
          <a:p>
            <a:pPr indent="36000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With the decreasing of the inter-arriving period of vehicles and pedestrians, the average waiting time of our algorithm reduce significantly than the original default one.</a:t>
            </a:r>
            <a:endParaRPr b="0" i="0" sz="1400" u="none" cap="none" strike="noStrike">
              <a:solidFill>
                <a:srgbClr val="000000"/>
              </a:solidFill>
              <a:latin typeface="Arial"/>
              <a:ea typeface="Arial"/>
              <a:cs typeface="Arial"/>
              <a:sym typeface="Arial"/>
            </a:endParaRPr>
          </a:p>
        </p:txBody>
      </p:sp>
      <p:pic>
        <p:nvPicPr>
          <p:cNvPr id="240" name="Google Shape;240;p26"/>
          <p:cNvPicPr preferRelativeResize="0"/>
          <p:nvPr/>
        </p:nvPicPr>
        <p:blipFill rotWithShape="1">
          <a:blip r:embed="rId3">
            <a:alphaModFix/>
          </a:blip>
          <a:srcRect b="0" l="0" r="0" t="0"/>
          <a:stretch/>
        </p:blipFill>
        <p:spPr>
          <a:xfrm>
            <a:off x="1307281" y="1250214"/>
            <a:ext cx="3973266" cy="3559178"/>
          </a:xfrm>
          <a:prstGeom prst="rect">
            <a:avLst/>
          </a:prstGeom>
          <a:noFill/>
          <a:ln>
            <a:noFill/>
          </a:ln>
        </p:spPr>
      </p:pic>
      <p:pic>
        <p:nvPicPr>
          <p:cNvPr id="241" name="Google Shape;241;p26"/>
          <p:cNvPicPr preferRelativeResize="0"/>
          <p:nvPr/>
        </p:nvPicPr>
        <p:blipFill rotWithShape="1">
          <a:blip r:embed="rId4">
            <a:alphaModFix/>
          </a:blip>
          <a:srcRect b="0" l="0" r="0" t="0"/>
          <a:stretch/>
        </p:blipFill>
        <p:spPr>
          <a:xfrm>
            <a:off x="6553948" y="1250214"/>
            <a:ext cx="3977904" cy="3559178"/>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g6c58cfb39e_0_1"/>
          <p:cNvSpPr txBox="1"/>
          <p:nvPr>
            <p:ph idx="1" type="body"/>
          </p:nvPr>
        </p:nvSpPr>
        <p:spPr>
          <a:xfrm>
            <a:off x="838200" y="125340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b="1" lang="en-US" sz="3000"/>
              <a:t>Minimizing</a:t>
            </a:r>
            <a:r>
              <a:rPr lang="en-US" sz="3000"/>
              <a:t> average wait time of vehicles and pedestrians at a crossroad</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rPr b="1" lang="en-US" sz="3000"/>
              <a:t>Maximizing </a:t>
            </a:r>
            <a:r>
              <a:rPr lang="en-US" sz="3000"/>
              <a:t>utilization of a crossroad</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rPr lang="en-US" sz="3000"/>
              <a:t>Ensure fairness as much as possible</a:t>
            </a:r>
            <a:endParaRPr sz="3000"/>
          </a:p>
        </p:txBody>
      </p:sp>
      <p:sp>
        <p:nvSpPr>
          <p:cNvPr id="96" name="Google Shape;96;g6c58cfb39e_0_1"/>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Goals</a:t>
            </a:r>
            <a:endParaRPr b="1" i="0" sz="36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7"/>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Evaluation:</a:t>
            </a:r>
            <a:endParaRPr b="1" i="0" sz="2400" u="none" cap="none" strike="noStrike">
              <a:solidFill>
                <a:schemeClr val="dk1"/>
              </a:solidFill>
              <a:latin typeface="Arial"/>
              <a:ea typeface="Arial"/>
              <a:cs typeface="Arial"/>
              <a:sym typeface="Arial"/>
            </a:endParaRPr>
          </a:p>
        </p:txBody>
      </p:sp>
      <p:sp>
        <p:nvSpPr>
          <p:cNvPr id="248" name="Google Shape;248;p27"/>
          <p:cNvSpPr txBox="1"/>
          <p:nvPr/>
        </p:nvSpPr>
        <p:spPr>
          <a:xfrm>
            <a:off x="1219063" y="4979983"/>
            <a:ext cx="9777047" cy="1269578"/>
          </a:xfrm>
          <a:prstGeom prst="rect">
            <a:avLst/>
          </a:prstGeom>
          <a:noFill/>
          <a:ln>
            <a:noFill/>
          </a:ln>
        </p:spPr>
        <p:txBody>
          <a:bodyPr anchorCtr="0" anchor="t" bIns="45700" lIns="91425" spcFirstLastPara="1" rIns="91425" wrap="square" tIns="45700">
            <a:spAutoFit/>
          </a:bodyPr>
          <a:lstStyle/>
          <a:p>
            <a:pPr indent="360000" lvl="0" marL="0" marR="0" rtl="0" algn="l">
              <a:lnSpc>
                <a:spcPct val="150000"/>
              </a:lnSpc>
              <a:spcBef>
                <a:spcPts val="0"/>
              </a:spcBef>
              <a:spcAft>
                <a:spcPts val="0"/>
              </a:spcAft>
              <a:buNone/>
            </a:pPr>
            <a:r>
              <a:rPr b="0" i="0" lang="en-US" sz="1700" u="none" cap="none" strike="noStrike">
                <a:solidFill>
                  <a:srgbClr val="000000"/>
                </a:solidFill>
                <a:latin typeface="Arial"/>
                <a:ea typeface="Arial"/>
                <a:cs typeface="Arial"/>
                <a:sym typeface="Arial"/>
              </a:rPr>
              <a:t>Here we set the scheduling time as 180s, and the total number of vehicles and pedestrians as 200. Through adjusting different vehicle and pedestrian ratios, we prove the efficiency of our algorithm in various situation configuration. The average waiting time of all ratios are lower than those of default algorithm.</a:t>
            </a:r>
            <a:endParaRPr b="0" i="0" sz="1700" u="none" cap="none" strike="noStrike">
              <a:solidFill>
                <a:srgbClr val="000000"/>
              </a:solidFill>
              <a:latin typeface="Arial"/>
              <a:ea typeface="Arial"/>
              <a:cs typeface="Arial"/>
              <a:sym typeface="Arial"/>
            </a:endParaRPr>
          </a:p>
        </p:txBody>
      </p:sp>
      <p:pic>
        <p:nvPicPr>
          <p:cNvPr id="249" name="Google Shape;249;p27"/>
          <p:cNvPicPr preferRelativeResize="0"/>
          <p:nvPr/>
        </p:nvPicPr>
        <p:blipFill rotWithShape="1">
          <a:blip r:embed="rId3">
            <a:alphaModFix/>
          </a:blip>
          <a:srcRect b="0" l="0" r="0" t="0"/>
          <a:stretch/>
        </p:blipFill>
        <p:spPr>
          <a:xfrm>
            <a:off x="1219063" y="1065578"/>
            <a:ext cx="4100284" cy="3666357"/>
          </a:xfrm>
          <a:prstGeom prst="rect">
            <a:avLst/>
          </a:prstGeom>
          <a:noFill/>
          <a:ln>
            <a:noFill/>
          </a:ln>
        </p:spPr>
      </p:pic>
      <p:pic>
        <p:nvPicPr>
          <p:cNvPr id="250" name="Google Shape;250;p27"/>
          <p:cNvPicPr preferRelativeResize="0"/>
          <p:nvPr/>
        </p:nvPicPr>
        <p:blipFill rotWithShape="1">
          <a:blip r:embed="rId4">
            <a:alphaModFix/>
          </a:blip>
          <a:srcRect b="0" l="0" r="0" t="0"/>
          <a:stretch/>
        </p:blipFill>
        <p:spPr>
          <a:xfrm>
            <a:off x="6228925" y="1065578"/>
            <a:ext cx="4037113" cy="3666357"/>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Evaluation:</a:t>
            </a:r>
            <a:endParaRPr b="1" i="0" sz="2400" u="none" cap="none" strike="noStrike">
              <a:solidFill>
                <a:schemeClr val="dk1"/>
              </a:solidFill>
              <a:latin typeface="Arial"/>
              <a:ea typeface="Arial"/>
              <a:cs typeface="Arial"/>
              <a:sym typeface="Arial"/>
            </a:endParaRPr>
          </a:p>
        </p:txBody>
      </p:sp>
      <p:sp>
        <p:nvSpPr>
          <p:cNvPr id="257" name="Google Shape;257;p28"/>
          <p:cNvSpPr txBox="1"/>
          <p:nvPr/>
        </p:nvSpPr>
        <p:spPr>
          <a:xfrm>
            <a:off x="1204545" y="4863856"/>
            <a:ext cx="9439248" cy="1338828"/>
          </a:xfrm>
          <a:prstGeom prst="rect">
            <a:avLst/>
          </a:prstGeom>
          <a:noFill/>
          <a:ln>
            <a:noFill/>
          </a:ln>
        </p:spPr>
        <p:txBody>
          <a:bodyPr anchorCtr="0" anchor="t" bIns="45700" lIns="91425" spcFirstLastPara="1" rIns="91425" wrap="square" tIns="45700">
            <a:spAutoFit/>
          </a:bodyPr>
          <a:lstStyle/>
          <a:p>
            <a:pPr indent="36000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In our algorithm, the mean and standard derivation of the vehicles’ waiting time increase a little with the increasing of the total scheduling time, but are still significantly lower than those of the random scheduling algorithm. This shows the stability of our algorithm. </a:t>
            </a:r>
            <a:endParaRPr b="0" i="0" sz="1400" u="none" cap="none" strike="noStrike">
              <a:solidFill>
                <a:srgbClr val="000000"/>
              </a:solidFill>
              <a:latin typeface="Arial"/>
              <a:ea typeface="Arial"/>
              <a:cs typeface="Arial"/>
              <a:sym typeface="Arial"/>
            </a:endParaRPr>
          </a:p>
        </p:txBody>
      </p:sp>
      <p:pic>
        <p:nvPicPr>
          <p:cNvPr id="258" name="Google Shape;258;p28"/>
          <p:cNvPicPr preferRelativeResize="0"/>
          <p:nvPr/>
        </p:nvPicPr>
        <p:blipFill rotWithShape="1">
          <a:blip r:embed="rId3">
            <a:alphaModFix/>
          </a:blip>
          <a:srcRect b="0" l="0" r="0" t="0"/>
          <a:stretch/>
        </p:blipFill>
        <p:spPr>
          <a:xfrm>
            <a:off x="1333364" y="1004032"/>
            <a:ext cx="4186160" cy="3735021"/>
          </a:xfrm>
          <a:prstGeom prst="rect">
            <a:avLst/>
          </a:prstGeom>
          <a:noFill/>
          <a:ln>
            <a:noFill/>
          </a:ln>
        </p:spPr>
      </p:pic>
      <p:pic>
        <p:nvPicPr>
          <p:cNvPr id="259" name="Google Shape;259;p28"/>
          <p:cNvPicPr preferRelativeResize="0"/>
          <p:nvPr/>
        </p:nvPicPr>
        <p:blipFill rotWithShape="1">
          <a:blip r:embed="rId4">
            <a:alphaModFix/>
          </a:blip>
          <a:srcRect b="0" l="0" r="0" t="0"/>
          <a:stretch/>
        </p:blipFill>
        <p:spPr>
          <a:xfrm>
            <a:off x="6386313" y="1004031"/>
            <a:ext cx="4257480" cy="3735021"/>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p:nvPr/>
        </p:nvSpPr>
        <p:spPr>
          <a:xfrm>
            <a:off x="1" y="1"/>
            <a:ext cx="3727939" cy="536331"/>
          </a:xfrm>
          <a:prstGeom prst="rect">
            <a:avLst/>
          </a:prstGeom>
          <a:solidFill>
            <a:srgbClr val="F8DA90">
              <a:alpha val="4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2400" u="none" cap="none" strike="noStrike">
                <a:solidFill>
                  <a:schemeClr val="dk1"/>
                </a:solidFill>
                <a:latin typeface="Arial"/>
                <a:ea typeface="Arial"/>
                <a:cs typeface="Arial"/>
                <a:sym typeface="Arial"/>
              </a:rPr>
              <a:t>Experiment Evaluation:</a:t>
            </a:r>
            <a:endParaRPr b="1" i="0" sz="2400" u="none" cap="none" strike="noStrike">
              <a:solidFill>
                <a:schemeClr val="dk1"/>
              </a:solidFill>
              <a:latin typeface="Arial"/>
              <a:ea typeface="Arial"/>
              <a:cs typeface="Arial"/>
              <a:sym typeface="Arial"/>
            </a:endParaRPr>
          </a:p>
        </p:txBody>
      </p:sp>
      <p:sp>
        <p:nvSpPr>
          <p:cNvPr id="266" name="Google Shape;266;p29"/>
          <p:cNvSpPr txBox="1"/>
          <p:nvPr/>
        </p:nvSpPr>
        <p:spPr>
          <a:xfrm>
            <a:off x="1580727" y="4828688"/>
            <a:ext cx="9022797" cy="1338828"/>
          </a:xfrm>
          <a:prstGeom prst="rect">
            <a:avLst/>
          </a:prstGeom>
          <a:noFill/>
          <a:ln>
            <a:noFill/>
          </a:ln>
        </p:spPr>
        <p:txBody>
          <a:bodyPr anchorCtr="0" anchor="t" bIns="45700" lIns="91425" spcFirstLastPara="1" rIns="91425" wrap="square" tIns="45700">
            <a:spAutoFit/>
          </a:bodyPr>
          <a:lstStyle/>
          <a:p>
            <a:pPr indent="457200" lvl="0" marL="0" marR="0" rtl="0" algn="l">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Here we evaluate the performance of our algorithm with different object densities, which represents the maximum number of objects that could arrive at each time instant. The results show that it can deal with various arriving densities efficiently.</a:t>
            </a:r>
            <a:endParaRPr b="0" i="0" sz="1400" u="none" cap="none" strike="noStrike">
              <a:solidFill>
                <a:srgbClr val="000000"/>
              </a:solidFill>
              <a:latin typeface="Arial"/>
              <a:ea typeface="Arial"/>
              <a:cs typeface="Arial"/>
              <a:sym typeface="Arial"/>
            </a:endParaRPr>
          </a:p>
        </p:txBody>
      </p:sp>
      <p:pic>
        <p:nvPicPr>
          <p:cNvPr id="267" name="Google Shape;267;p29"/>
          <p:cNvPicPr preferRelativeResize="0"/>
          <p:nvPr/>
        </p:nvPicPr>
        <p:blipFill rotWithShape="1">
          <a:blip r:embed="rId3">
            <a:alphaModFix/>
          </a:blip>
          <a:srcRect b="0" l="0" r="0" t="0"/>
          <a:stretch/>
        </p:blipFill>
        <p:spPr>
          <a:xfrm>
            <a:off x="1580727" y="1052390"/>
            <a:ext cx="3958428" cy="3628793"/>
          </a:xfrm>
          <a:prstGeom prst="rect">
            <a:avLst/>
          </a:prstGeom>
          <a:noFill/>
          <a:ln>
            <a:noFill/>
          </a:ln>
        </p:spPr>
      </p:pic>
      <p:pic>
        <p:nvPicPr>
          <p:cNvPr id="268" name="Google Shape;268;p29"/>
          <p:cNvPicPr preferRelativeResize="0"/>
          <p:nvPr/>
        </p:nvPicPr>
        <p:blipFill rotWithShape="1">
          <a:blip r:embed="rId4">
            <a:alphaModFix/>
          </a:blip>
          <a:srcRect b="0" l="0" r="0" t="0"/>
          <a:stretch/>
        </p:blipFill>
        <p:spPr>
          <a:xfrm>
            <a:off x="6444629" y="1052390"/>
            <a:ext cx="3956671" cy="3551113"/>
          </a:xfrm>
          <a:prstGeom prst="rect">
            <a:avLst/>
          </a:prstGeom>
          <a:noFill/>
          <a:ln>
            <a:noFill/>
          </a:ln>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7a9454bf28_2_0"/>
          <p:cNvSpPr/>
          <p:nvPr/>
        </p:nvSpPr>
        <p:spPr>
          <a:xfrm>
            <a:off x="1" y="1"/>
            <a:ext cx="3727800" cy="536400"/>
          </a:xfrm>
          <a:prstGeom prst="rect">
            <a:avLst/>
          </a:prstGeom>
          <a:solidFill>
            <a:srgbClr val="F8DA90">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Team Works:</a:t>
            </a:r>
            <a:endParaRPr b="1" i="0" sz="2400" u="none" cap="none" strike="noStrike">
              <a:solidFill>
                <a:schemeClr val="dk1"/>
              </a:solidFill>
              <a:latin typeface="Calibri"/>
              <a:ea typeface="Calibri"/>
              <a:cs typeface="Calibri"/>
              <a:sym typeface="Calibri"/>
            </a:endParaRPr>
          </a:p>
        </p:txBody>
      </p:sp>
      <p:sp>
        <p:nvSpPr>
          <p:cNvPr id="275" name="Google Shape;275;g7a9454bf28_2_0"/>
          <p:cNvSpPr txBox="1"/>
          <p:nvPr/>
        </p:nvSpPr>
        <p:spPr>
          <a:xfrm>
            <a:off x="1156598" y="897553"/>
            <a:ext cx="10007400" cy="5025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Each of us was involved in the process of the experiment and did his or her part.</a:t>
            </a:r>
            <a:endParaRPr b="1"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1" i="0" lang="en-US" sz="2000" u="none" cap="none" strike="noStrike">
                <a:solidFill>
                  <a:schemeClr val="dk1"/>
                </a:solidFill>
                <a:latin typeface="Calibri"/>
                <a:ea typeface="Calibri"/>
                <a:cs typeface="Calibri"/>
                <a:sym typeface="Calibri"/>
              </a:rPr>
              <a:t>Chenkai Shao</a:t>
            </a: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Build a simulation environment. </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Establish an intersection, traffic lights pedestrians and vehicles with Sumo and Traci</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1" i="0" lang="en-US" sz="2000" u="none" cap="none" strike="noStrike">
                <a:solidFill>
                  <a:schemeClr val="dk1"/>
                </a:solidFill>
                <a:latin typeface="Calibri"/>
                <a:ea typeface="Calibri"/>
                <a:cs typeface="Calibri"/>
                <a:sym typeface="Calibri"/>
              </a:rPr>
              <a:t>Siyuan Zheng</a:t>
            </a: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Design scheduling algorithm.</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Implement the algorithm with python which applies to the simulation.</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Suyang Hu:</a:t>
            </a:r>
            <a:endParaRPr b="1"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Integrate the simulation and the algorithm. Design and conduct comparative experiments and analyze the results.</a:t>
            </a:r>
            <a:endParaRPr b="0" i="0" sz="20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Responsible for proposals and slides</a:t>
            </a:r>
            <a:endParaRPr b="0" i="0" sz="2000" u="none" cap="none" strike="noStrike">
              <a:solidFill>
                <a:schemeClr val="dk1"/>
              </a:solidFill>
              <a:latin typeface="Calibri"/>
              <a:ea typeface="Calibri"/>
              <a:cs typeface="Calibri"/>
              <a:sym typeface="Calibri"/>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10"/>
          <p:cNvSpPr txBox="1"/>
          <p:nvPr/>
        </p:nvSpPr>
        <p:spPr>
          <a:xfrm>
            <a:off x="3191606" y="2410089"/>
            <a:ext cx="5732700" cy="11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Calibri"/>
                <a:ea typeface="Calibri"/>
                <a:cs typeface="Calibri"/>
                <a:sym typeface="Calibri"/>
              </a:rPr>
              <a:t>Thank You!</a:t>
            </a:r>
            <a:endParaRPr b="1" i="0" sz="6600" u="none" cap="none" strike="noStrike">
              <a:solidFill>
                <a:schemeClr val="dk1"/>
              </a:solidFill>
              <a:latin typeface="Calibri"/>
              <a:ea typeface="Calibri"/>
              <a:cs typeface="Calibri"/>
              <a:sym typeface="Calibri"/>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
          <p:cNvSpPr/>
          <p:nvPr/>
        </p:nvSpPr>
        <p:spPr>
          <a:xfrm>
            <a:off x="0" y="0"/>
            <a:ext cx="5812800" cy="832800"/>
          </a:xfrm>
          <a:prstGeom prst="rect">
            <a:avLst/>
          </a:prstGeom>
          <a:solidFill>
            <a:srgbClr val="F8DA90">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Model</a:t>
            </a:r>
            <a:endParaRPr b="1" i="0" sz="3600" u="none" cap="none" strike="noStrike">
              <a:solidFill>
                <a:schemeClr val="dk1"/>
              </a:solidFill>
              <a:latin typeface="Calibri"/>
              <a:ea typeface="Calibri"/>
              <a:cs typeface="Calibri"/>
              <a:sym typeface="Calibri"/>
            </a:endParaRPr>
          </a:p>
        </p:txBody>
      </p:sp>
      <p:sp>
        <p:nvSpPr>
          <p:cNvPr id="103" name="Google Shape;103;p2"/>
          <p:cNvSpPr txBox="1"/>
          <p:nvPr/>
        </p:nvSpPr>
        <p:spPr>
          <a:xfrm>
            <a:off x="5876325" y="1408473"/>
            <a:ext cx="5583000" cy="4485300"/>
          </a:xfrm>
          <a:prstGeom prst="rect">
            <a:avLst/>
          </a:prstGeom>
          <a:noFill/>
          <a:ln>
            <a:noFill/>
          </a:ln>
        </p:spPr>
        <p:txBody>
          <a:bodyPr anchorCtr="0" anchor="t" bIns="45700" lIns="91425" spcFirstLastPara="1" rIns="91425" wrap="square" tIns="45700">
            <a:spAutoFit/>
          </a:bodyPr>
          <a:lstStyle/>
          <a:p>
            <a:pPr indent="457200" lvl="0" marL="0" marR="0" rtl="0" algn="l">
              <a:lnSpc>
                <a:spcPct val="2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Here we use a “standard” traffic lane. Vehicles may turn left, right </a:t>
            </a:r>
            <a:r>
              <a:rPr lang="en-US" sz="2400">
                <a:solidFill>
                  <a:schemeClr val="dk1"/>
                </a:solidFill>
                <a:latin typeface="Calibri"/>
                <a:ea typeface="Calibri"/>
                <a:cs typeface="Calibri"/>
                <a:sym typeface="Calibri"/>
              </a:rPr>
              <a:t>or</a:t>
            </a:r>
            <a:r>
              <a:rPr b="0" i="0" lang="en-US" sz="2400" u="none" cap="none" strike="noStrike">
                <a:solidFill>
                  <a:schemeClr val="dk1"/>
                </a:solidFill>
                <a:latin typeface="Calibri"/>
                <a:ea typeface="Calibri"/>
                <a:cs typeface="Calibri"/>
                <a:sym typeface="Calibri"/>
              </a:rPr>
              <a:t> go straight in all four directions, and there exists 4 </a:t>
            </a:r>
            <a:r>
              <a:rPr lang="en-US" sz="2400">
                <a:solidFill>
                  <a:schemeClr val="dk1"/>
                </a:solidFill>
                <a:latin typeface="Calibri"/>
                <a:ea typeface="Calibri"/>
                <a:cs typeface="Calibri"/>
                <a:sym typeface="Calibri"/>
              </a:rPr>
              <a:t>crossings</a:t>
            </a:r>
            <a:r>
              <a:rPr b="0" i="0" lang="en-US" sz="2400" u="none" cap="none" strike="noStrike">
                <a:solidFill>
                  <a:schemeClr val="dk1"/>
                </a:solidFill>
                <a:latin typeface="Calibri"/>
                <a:ea typeface="Calibri"/>
                <a:cs typeface="Calibri"/>
                <a:sym typeface="Calibri"/>
              </a:rPr>
              <a:t> for pedestrians. This means we have 16 traffic lights to consider when making schedules for one crossroad.</a:t>
            </a:r>
            <a:endParaRPr b="0" i="0" sz="2400" u="none" cap="none" strike="noStrike">
              <a:solidFill>
                <a:schemeClr val="dk1"/>
              </a:solidFill>
              <a:latin typeface="Calibri"/>
              <a:ea typeface="Calibri"/>
              <a:cs typeface="Calibri"/>
              <a:sym typeface="Calibri"/>
            </a:endParaRPr>
          </a:p>
        </p:txBody>
      </p:sp>
      <p:pic>
        <p:nvPicPr>
          <p:cNvPr id="104" name="Google Shape;104;p2"/>
          <p:cNvPicPr preferRelativeResize="0"/>
          <p:nvPr/>
        </p:nvPicPr>
        <p:blipFill>
          <a:blip r:embed="rId3">
            <a:alphaModFix/>
          </a:blip>
          <a:stretch>
            <a:fillRect/>
          </a:stretch>
        </p:blipFill>
        <p:spPr>
          <a:xfrm>
            <a:off x="476013" y="1219300"/>
            <a:ext cx="4860776" cy="4973326"/>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g6c58cfb39e_0_15"/>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Model</a:t>
            </a:r>
            <a:endParaRPr b="1" i="0" sz="3600" u="none" cap="none" strike="noStrike">
              <a:solidFill>
                <a:schemeClr val="dk1"/>
              </a:solidFill>
              <a:latin typeface="Calibri"/>
              <a:ea typeface="Calibri"/>
              <a:cs typeface="Calibri"/>
              <a:sym typeface="Calibri"/>
            </a:endParaRPr>
          </a:p>
        </p:txBody>
      </p:sp>
      <p:sp>
        <p:nvSpPr>
          <p:cNvPr id="111" name="Google Shape;111;g6c58cfb39e_0_15"/>
          <p:cNvSpPr txBox="1"/>
          <p:nvPr/>
        </p:nvSpPr>
        <p:spPr>
          <a:xfrm>
            <a:off x="5876325" y="1246650"/>
            <a:ext cx="5583000" cy="53316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115000"/>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We define </a:t>
            </a:r>
            <a:r>
              <a:rPr b="1" lang="en-US" sz="3000">
                <a:solidFill>
                  <a:schemeClr val="dk1"/>
                </a:solidFill>
                <a:latin typeface="Calibri"/>
                <a:ea typeface="Calibri"/>
                <a:cs typeface="Calibri"/>
                <a:sym typeface="Calibri"/>
              </a:rPr>
              <a:t>mutually exclusive</a:t>
            </a:r>
            <a:r>
              <a:rPr lang="en-US" sz="3000">
                <a:solidFill>
                  <a:schemeClr val="dk1"/>
                </a:solidFill>
                <a:latin typeface="Calibri"/>
                <a:ea typeface="Calibri"/>
                <a:cs typeface="Calibri"/>
                <a:sym typeface="Calibri"/>
              </a:rPr>
              <a:t> directions as those that do not </a:t>
            </a:r>
            <a:r>
              <a:rPr lang="en-US" sz="3000">
                <a:solidFill>
                  <a:schemeClr val="dk1"/>
                </a:solidFill>
                <a:latin typeface="Calibri"/>
                <a:ea typeface="Calibri"/>
                <a:cs typeface="Calibri"/>
                <a:sym typeface="Calibri"/>
              </a:rPr>
              <a:t>intersect.</a:t>
            </a:r>
            <a:endParaRPr sz="3000">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A group of mutually exclusive directions can allow traffic flow at the same time.</a:t>
            </a:r>
            <a:endParaRPr sz="3000">
              <a:solidFill>
                <a:schemeClr val="dk1"/>
              </a:solidFill>
              <a:latin typeface="Calibri"/>
              <a:ea typeface="Calibri"/>
              <a:cs typeface="Calibri"/>
              <a:sym typeface="Calibri"/>
            </a:endParaRPr>
          </a:p>
          <a:p>
            <a:pPr indent="-419100" lvl="0" marL="457200" marR="0" rtl="0" algn="l">
              <a:lnSpc>
                <a:spcPct val="115000"/>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Sets of mutually exclusive directions depend on the configuration of crossroad.</a:t>
            </a:r>
            <a:endParaRPr sz="3000">
              <a:solidFill>
                <a:schemeClr val="dk1"/>
              </a:solidFill>
              <a:latin typeface="Calibri"/>
              <a:ea typeface="Calibri"/>
              <a:cs typeface="Calibri"/>
              <a:sym typeface="Calibri"/>
            </a:endParaRPr>
          </a:p>
        </p:txBody>
      </p:sp>
      <p:pic>
        <p:nvPicPr>
          <p:cNvPr id="112" name="Google Shape;112;g6c58cfb39e_0_15"/>
          <p:cNvPicPr preferRelativeResize="0"/>
          <p:nvPr/>
        </p:nvPicPr>
        <p:blipFill>
          <a:blip r:embed="rId3">
            <a:alphaModFix/>
          </a:blip>
          <a:stretch>
            <a:fillRect/>
          </a:stretch>
        </p:blipFill>
        <p:spPr>
          <a:xfrm>
            <a:off x="402488" y="1246650"/>
            <a:ext cx="5007824" cy="5007824"/>
          </a:xfrm>
          <a:prstGeom prst="rect">
            <a:avLst/>
          </a:prstGeom>
          <a:noFill/>
          <a:ln>
            <a:noFill/>
          </a:ln>
        </p:spPr>
      </p:pic>
      <p:cxnSp>
        <p:nvCxnSpPr>
          <p:cNvPr id="113" name="Google Shape;113;g6c58cfb39e_0_15"/>
          <p:cNvCxnSpPr/>
          <p:nvPr/>
        </p:nvCxnSpPr>
        <p:spPr>
          <a:xfrm rot="10800000">
            <a:off x="1456450" y="3344700"/>
            <a:ext cx="2872800" cy="0"/>
          </a:xfrm>
          <a:prstGeom prst="straightConnector1">
            <a:avLst/>
          </a:prstGeom>
          <a:noFill/>
          <a:ln cap="flat" cmpd="sng" w="76200">
            <a:solidFill>
              <a:srgbClr val="00FF00"/>
            </a:solidFill>
            <a:prstDash val="solid"/>
            <a:round/>
            <a:headEnd len="med" w="med" type="none"/>
            <a:tailEnd len="med" w="med" type="stealth"/>
          </a:ln>
        </p:spPr>
      </p:cxnSp>
      <p:cxnSp>
        <p:nvCxnSpPr>
          <p:cNvPr id="114" name="Google Shape;114;g6c58cfb39e_0_15"/>
          <p:cNvCxnSpPr/>
          <p:nvPr/>
        </p:nvCxnSpPr>
        <p:spPr>
          <a:xfrm>
            <a:off x="1861175" y="2737800"/>
            <a:ext cx="2009400" cy="0"/>
          </a:xfrm>
          <a:prstGeom prst="straightConnector1">
            <a:avLst/>
          </a:prstGeom>
          <a:noFill/>
          <a:ln cap="flat" cmpd="sng" w="76200">
            <a:solidFill>
              <a:srgbClr val="00FF00"/>
            </a:solidFill>
            <a:prstDash val="solid"/>
            <a:round/>
            <a:headEnd len="med" w="med" type="none"/>
            <a:tailEnd len="med" w="med" type="stealth"/>
          </a:ln>
        </p:spPr>
      </p:cxnSp>
      <p:sp>
        <p:nvSpPr>
          <p:cNvPr id="115" name="Google Shape;115;g6c58cfb39e_0_15"/>
          <p:cNvSpPr/>
          <p:nvPr/>
        </p:nvSpPr>
        <p:spPr>
          <a:xfrm>
            <a:off x="2764775" y="3627925"/>
            <a:ext cx="1550975" cy="1618400"/>
          </a:xfrm>
          <a:custGeom>
            <a:rect b="b" l="l" r="r" t="t"/>
            <a:pathLst>
              <a:path extrusionOk="0" h="64736" w="62039">
                <a:moveTo>
                  <a:pt x="62039" y="0"/>
                </a:moveTo>
                <a:cubicBezTo>
                  <a:pt x="55655" y="1978"/>
                  <a:pt x="32998" y="6653"/>
                  <a:pt x="23737" y="11868"/>
                </a:cubicBezTo>
                <a:cubicBezTo>
                  <a:pt x="14476" y="17083"/>
                  <a:pt x="10430" y="22478"/>
                  <a:pt x="6474" y="31289"/>
                </a:cubicBezTo>
                <a:cubicBezTo>
                  <a:pt x="2518" y="40100"/>
                  <a:pt x="1079" y="59162"/>
                  <a:pt x="0" y="64736"/>
                </a:cubicBezTo>
              </a:path>
            </a:pathLst>
          </a:custGeom>
          <a:noFill/>
          <a:ln cap="flat" cmpd="sng" w="76200">
            <a:solidFill>
              <a:srgbClr val="00FF00"/>
            </a:solidFill>
            <a:prstDash val="solid"/>
            <a:round/>
            <a:headEnd len="med" w="med" type="none"/>
            <a:tailEnd len="med" w="med" type="stealth"/>
          </a:ln>
        </p:spPr>
      </p:sp>
      <p:sp>
        <p:nvSpPr>
          <p:cNvPr id="116" name="Google Shape;116;g6c58cfb39e_0_15"/>
          <p:cNvSpPr/>
          <p:nvPr/>
        </p:nvSpPr>
        <p:spPr>
          <a:xfrm>
            <a:off x="3614450" y="4437127"/>
            <a:ext cx="701294" cy="701324"/>
          </a:xfrm>
          <a:custGeom>
            <a:rect b="b" l="l" r="r" t="t"/>
            <a:pathLst>
              <a:path extrusionOk="0" h="26974" w="26434">
                <a:moveTo>
                  <a:pt x="0" y="26974"/>
                </a:moveTo>
                <a:cubicBezTo>
                  <a:pt x="180" y="24636"/>
                  <a:pt x="450" y="16635"/>
                  <a:pt x="1079" y="12948"/>
                </a:cubicBezTo>
                <a:cubicBezTo>
                  <a:pt x="1708" y="9262"/>
                  <a:pt x="1888" y="6653"/>
                  <a:pt x="3776" y="4855"/>
                </a:cubicBezTo>
                <a:cubicBezTo>
                  <a:pt x="5664" y="3057"/>
                  <a:pt x="8631" y="2967"/>
                  <a:pt x="12407" y="2158"/>
                </a:cubicBezTo>
                <a:cubicBezTo>
                  <a:pt x="16183" y="1349"/>
                  <a:pt x="24096" y="360"/>
                  <a:pt x="26434" y="0"/>
                </a:cubicBezTo>
              </a:path>
            </a:pathLst>
          </a:custGeom>
          <a:noFill/>
          <a:ln cap="flat" cmpd="sng" w="76200">
            <a:solidFill>
              <a:srgbClr val="00FF00"/>
            </a:solidFill>
            <a:prstDash val="solid"/>
            <a:round/>
            <a:headEnd len="med" w="med" type="none"/>
            <a:tailEnd len="med" w="med" type="stealth"/>
          </a:ln>
        </p:spPr>
      </p:sp>
      <p:sp>
        <p:nvSpPr>
          <p:cNvPr id="117" name="Google Shape;117;g6c58cfb39e_0_15"/>
          <p:cNvSpPr/>
          <p:nvPr/>
        </p:nvSpPr>
        <p:spPr>
          <a:xfrm rot="5400000">
            <a:off x="1456475" y="4437127"/>
            <a:ext cx="701294" cy="701324"/>
          </a:xfrm>
          <a:custGeom>
            <a:rect b="b" l="l" r="r" t="t"/>
            <a:pathLst>
              <a:path extrusionOk="0" h="26974" w="26434">
                <a:moveTo>
                  <a:pt x="0" y="26974"/>
                </a:moveTo>
                <a:cubicBezTo>
                  <a:pt x="180" y="24636"/>
                  <a:pt x="450" y="16635"/>
                  <a:pt x="1079" y="12948"/>
                </a:cubicBezTo>
                <a:cubicBezTo>
                  <a:pt x="1708" y="9262"/>
                  <a:pt x="1888" y="6653"/>
                  <a:pt x="3776" y="4855"/>
                </a:cubicBezTo>
                <a:cubicBezTo>
                  <a:pt x="5664" y="3057"/>
                  <a:pt x="8631" y="2967"/>
                  <a:pt x="12407" y="2158"/>
                </a:cubicBezTo>
                <a:cubicBezTo>
                  <a:pt x="16183" y="1349"/>
                  <a:pt x="24096" y="360"/>
                  <a:pt x="26434" y="0"/>
                </a:cubicBezTo>
              </a:path>
            </a:pathLst>
          </a:custGeom>
          <a:noFill/>
          <a:ln cap="flat" cmpd="sng" w="76200">
            <a:solidFill>
              <a:srgbClr val="00FF00"/>
            </a:solidFill>
            <a:prstDash val="solid"/>
            <a:round/>
            <a:headEnd len="med" w="med" type="none"/>
            <a:tailEnd len="med" w="med" type="stealth"/>
          </a:ln>
        </p:spPr>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nvSpPr>
        <p:spPr>
          <a:xfrm>
            <a:off x="1367550" y="1314950"/>
            <a:ext cx="9456900" cy="809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800" u="none" cap="none" strike="noStrike">
                <a:solidFill>
                  <a:srgbClr val="000000"/>
                </a:solidFill>
                <a:latin typeface="Arial"/>
                <a:ea typeface="Arial"/>
                <a:cs typeface="Arial"/>
                <a:sym typeface="Arial"/>
              </a:rPr>
              <a:t>The algorithm structure is shown in the graph</a:t>
            </a:r>
            <a:r>
              <a:rPr lang="en-US" sz="2800"/>
              <a:t>.</a:t>
            </a:r>
            <a:endParaRPr b="0" i="0" sz="2800" u="none" cap="none" strike="noStrike">
              <a:solidFill>
                <a:srgbClr val="000000"/>
              </a:solidFill>
              <a:latin typeface="Arial"/>
              <a:ea typeface="Arial"/>
              <a:cs typeface="Arial"/>
              <a:sym typeface="Arial"/>
            </a:endParaRPr>
          </a:p>
        </p:txBody>
      </p:sp>
      <p:sp>
        <p:nvSpPr>
          <p:cNvPr id="124" name="Google Shape;124;p23"/>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Algorithm</a:t>
            </a:r>
            <a:endParaRPr b="1" i="0" sz="3600" u="none" cap="none" strike="noStrike">
              <a:solidFill>
                <a:schemeClr val="dk1"/>
              </a:solidFill>
              <a:latin typeface="Calibri"/>
              <a:ea typeface="Calibri"/>
              <a:cs typeface="Calibri"/>
              <a:sym typeface="Calibri"/>
            </a:endParaRPr>
          </a:p>
        </p:txBody>
      </p:sp>
      <p:pic>
        <p:nvPicPr>
          <p:cNvPr id="125" name="Google Shape;125;p23"/>
          <p:cNvPicPr preferRelativeResize="0"/>
          <p:nvPr/>
        </p:nvPicPr>
        <p:blipFill rotWithShape="1">
          <a:blip r:embed="rId3">
            <a:alphaModFix/>
          </a:blip>
          <a:srcRect b="63780" l="0" r="0" t="4067"/>
          <a:stretch/>
        </p:blipFill>
        <p:spPr>
          <a:xfrm>
            <a:off x="1367550" y="2124150"/>
            <a:ext cx="9456899" cy="3934748"/>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g6c58cfb39e_1_8"/>
          <p:cNvSpPr txBox="1"/>
          <p:nvPr/>
        </p:nvSpPr>
        <p:spPr>
          <a:xfrm>
            <a:off x="1367550" y="832800"/>
            <a:ext cx="9456900" cy="171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solidFill>
                  <a:schemeClr val="dk1"/>
                </a:solidFill>
                <a:latin typeface="Calibri"/>
                <a:ea typeface="Calibri"/>
                <a:cs typeface="Calibri"/>
                <a:sym typeface="Calibri"/>
              </a:rPr>
              <a:t>Our algorithm maintains a mutually exclusive matrix for all the traffic lights, so as to reduce the computing time when deciding the state of next traffic light.</a:t>
            </a:r>
            <a:endParaRPr b="0" i="0" sz="2800" u="none" cap="none" strike="noStrike">
              <a:solidFill>
                <a:srgbClr val="000000"/>
              </a:solidFill>
              <a:latin typeface="Arial"/>
              <a:ea typeface="Arial"/>
              <a:cs typeface="Arial"/>
              <a:sym typeface="Arial"/>
            </a:endParaRPr>
          </a:p>
        </p:txBody>
      </p:sp>
      <p:sp>
        <p:nvSpPr>
          <p:cNvPr id="132" name="Google Shape;132;g6c58cfb39e_1_8"/>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Algorithm</a:t>
            </a:r>
            <a:endParaRPr b="1" i="0" sz="3600" u="none" cap="none" strike="noStrike">
              <a:solidFill>
                <a:schemeClr val="dk1"/>
              </a:solidFill>
              <a:latin typeface="Calibri"/>
              <a:ea typeface="Calibri"/>
              <a:cs typeface="Calibri"/>
              <a:sym typeface="Calibri"/>
            </a:endParaRPr>
          </a:p>
        </p:txBody>
      </p:sp>
      <p:pic>
        <p:nvPicPr>
          <p:cNvPr id="133" name="Google Shape;133;g6c58cfb39e_1_8"/>
          <p:cNvPicPr preferRelativeResize="0"/>
          <p:nvPr/>
        </p:nvPicPr>
        <p:blipFill rotWithShape="1">
          <a:blip r:embed="rId3">
            <a:alphaModFix/>
          </a:blip>
          <a:srcRect b="63780" l="0" r="0" t="4067"/>
          <a:stretch/>
        </p:blipFill>
        <p:spPr>
          <a:xfrm>
            <a:off x="1367550" y="2031850"/>
            <a:ext cx="9456899" cy="3934748"/>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g6c58cfb39e_1_29"/>
          <p:cNvSpPr txBox="1"/>
          <p:nvPr/>
        </p:nvSpPr>
        <p:spPr>
          <a:xfrm>
            <a:off x="1367550" y="832800"/>
            <a:ext cx="9456900" cy="3061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solidFill>
                  <a:schemeClr val="dk1"/>
                </a:solidFill>
                <a:latin typeface="Calibri"/>
                <a:ea typeface="Calibri"/>
                <a:cs typeface="Calibri"/>
                <a:sym typeface="Calibri"/>
              </a:rPr>
              <a:t>Use the minimum cost loss to make schedule. We calculate the total number of pedestrians and vehicles waiting in each mutually exclusive traffic direction of the current one, and assign a penalty value based on this number. </a:t>
            </a:r>
            <a:endParaRPr b="0" i="0" sz="2800" u="none" cap="none" strike="noStrike">
              <a:solidFill>
                <a:srgbClr val="000000"/>
              </a:solidFill>
              <a:latin typeface="Arial"/>
              <a:ea typeface="Arial"/>
              <a:cs typeface="Arial"/>
              <a:sym typeface="Arial"/>
            </a:endParaRPr>
          </a:p>
        </p:txBody>
      </p:sp>
      <p:sp>
        <p:nvSpPr>
          <p:cNvPr id="140" name="Google Shape;140;g6c58cfb39e_1_29"/>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Algorithm</a:t>
            </a:r>
            <a:endParaRPr b="1" i="0" sz="3600" u="none" cap="none" strike="noStrike">
              <a:solidFill>
                <a:schemeClr val="dk1"/>
              </a:solidFill>
              <a:latin typeface="Calibri"/>
              <a:ea typeface="Calibri"/>
              <a:cs typeface="Calibri"/>
              <a:sym typeface="Calibri"/>
            </a:endParaRPr>
          </a:p>
        </p:txBody>
      </p:sp>
      <p:pic>
        <p:nvPicPr>
          <p:cNvPr id="141" name="Google Shape;141;g6c58cfb39e_1_29"/>
          <p:cNvPicPr preferRelativeResize="0"/>
          <p:nvPr/>
        </p:nvPicPr>
        <p:blipFill rotWithShape="1">
          <a:blip r:embed="rId3">
            <a:alphaModFix/>
          </a:blip>
          <a:srcRect b="63780" l="0" r="0" t="4067"/>
          <a:stretch/>
        </p:blipFill>
        <p:spPr>
          <a:xfrm>
            <a:off x="1367550" y="2468075"/>
            <a:ext cx="9456899" cy="3934748"/>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6c58cfb39e_1_36"/>
          <p:cNvSpPr txBox="1"/>
          <p:nvPr/>
        </p:nvSpPr>
        <p:spPr>
          <a:xfrm>
            <a:off x="1367550" y="832800"/>
            <a:ext cx="9456900" cy="171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solidFill>
                  <a:schemeClr val="dk1"/>
                </a:solidFill>
                <a:latin typeface="Calibri"/>
                <a:ea typeface="Calibri"/>
                <a:cs typeface="Calibri"/>
                <a:sym typeface="Calibri"/>
              </a:rPr>
              <a:t>Choose to schedule the traffic light with minimum loss at the beginning of each time period, and then go further to choose the next one with the minimum loss that is not mutually exclusive with the current one. Iterate this step until all the remaining lights are mutually exclusive.</a:t>
            </a:r>
            <a:endParaRPr b="0" i="0" sz="2800" u="none" cap="none" strike="noStrike">
              <a:solidFill>
                <a:srgbClr val="000000"/>
              </a:solidFill>
              <a:latin typeface="Arial"/>
              <a:ea typeface="Arial"/>
              <a:cs typeface="Arial"/>
              <a:sym typeface="Arial"/>
            </a:endParaRPr>
          </a:p>
        </p:txBody>
      </p:sp>
      <p:sp>
        <p:nvSpPr>
          <p:cNvPr id="148" name="Google Shape;148;g6c58cfb39e_1_36"/>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Algorithm</a:t>
            </a:r>
            <a:endParaRPr b="1" i="0" sz="3600" u="none" cap="none" strike="noStrike">
              <a:solidFill>
                <a:schemeClr val="dk1"/>
              </a:solidFill>
              <a:latin typeface="Calibri"/>
              <a:ea typeface="Calibri"/>
              <a:cs typeface="Calibri"/>
              <a:sym typeface="Calibri"/>
            </a:endParaRPr>
          </a:p>
        </p:txBody>
      </p:sp>
      <p:pic>
        <p:nvPicPr>
          <p:cNvPr id="149" name="Google Shape;149;g6c58cfb39e_1_36"/>
          <p:cNvPicPr preferRelativeResize="0"/>
          <p:nvPr/>
        </p:nvPicPr>
        <p:blipFill rotWithShape="1">
          <a:blip r:embed="rId3">
            <a:alphaModFix/>
          </a:blip>
          <a:srcRect b="63780" l="0" r="0" t="4067"/>
          <a:stretch/>
        </p:blipFill>
        <p:spPr>
          <a:xfrm>
            <a:off x="1367550" y="2551200"/>
            <a:ext cx="9456899" cy="3934748"/>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g6c58cfb39e_1_43"/>
          <p:cNvSpPr txBox="1"/>
          <p:nvPr/>
        </p:nvSpPr>
        <p:spPr>
          <a:xfrm>
            <a:off x="1367550" y="832800"/>
            <a:ext cx="9456900" cy="171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solidFill>
                  <a:schemeClr val="dk1"/>
                </a:solidFill>
                <a:latin typeface="Calibri"/>
                <a:ea typeface="Calibri"/>
                <a:cs typeface="Calibri"/>
                <a:sym typeface="Calibri"/>
              </a:rPr>
              <a:t>Define a scheduling priority attenuation to deal with the situation in which two traffic lights have the same cost loss. Schedule the one with higher priority under this circumstance.</a:t>
            </a:r>
            <a:endParaRPr b="0" i="0" sz="2800" u="none" cap="none" strike="noStrike">
              <a:solidFill>
                <a:srgbClr val="000000"/>
              </a:solidFill>
              <a:latin typeface="Arial"/>
              <a:ea typeface="Arial"/>
              <a:cs typeface="Arial"/>
              <a:sym typeface="Arial"/>
            </a:endParaRPr>
          </a:p>
        </p:txBody>
      </p:sp>
      <p:sp>
        <p:nvSpPr>
          <p:cNvPr id="156" name="Google Shape;156;g6c58cfb39e_1_43"/>
          <p:cNvSpPr/>
          <p:nvPr/>
        </p:nvSpPr>
        <p:spPr>
          <a:xfrm>
            <a:off x="0" y="0"/>
            <a:ext cx="5812800" cy="832800"/>
          </a:xfrm>
          <a:prstGeom prst="rect">
            <a:avLst/>
          </a:prstGeom>
          <a:solidFill>
            <a:srgbClr val="F8DA90">
              <a:alpha val="4941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3600">
                <a:solidFill>
                  <a:schemeClr val="dk1"/>
                </a:solidFill>
                <a:latin typeface="Calibri"/>
                <a:ea typeface="Calibri"/>
                <a:cs typeface="Calibri"/>
                <a:sym typeface="Calibri"/>
              </a:rPr>
              <a:t>Algorithm</a:t>
            </a:r>
            <a:endParaRPr b="1" i="0" sz="3600" u="none" cap="none" strike="noStrike">
              <a:solidFill>
                <a:schemeClr val="dk1"/>
              </a:solidFill>
              <a:latin typeface="Calibri"/>
              <a:ea typeface="Calibri"/>
              <a:cs typeface="Calibri"/>
              <a:sym typeface="Calibri"/>
            </a:endParaRPr>
          </a:p>
        </p:txBody>
      </p:sp>
      <p:pic>
        <p:nvPicPr>
          <p:cNvPr id="157" name="Google Shape;157;g6c58cfb39e_1_43"/>
          <p:cNvPicPr preferRelativeResize="0"/>
          <p:nvPr/>
        </p:nvPicPr>
        <p:blipFill rotWithShape="1">
          <a:blip r:embed="rId3">
            <a:alphaModFix/>
          </a:blip>
          <a:srcRect b="63780" l="0" r="0" t="4067"/>
          <a:stretch/>
        </p:blipFill>
        <p:spPr>
          <a:xfrm>
            <a:off x="1367550" y="2163525"/>
            <a:ext cx="9456899" cy="3934748"/>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2016-09-27T02:58:01Z</dcterms:created>
</cp:coreProperties>
</file>